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79" r:id="rId2"/>
    <p:sldId id="324" r:id="rId3"/>
    <p:sldId id="330" r:id="rId4"/>
    <p:sldId id="326" r:id="rId5"/>
    <p:sldId id="328" r:id="rId6"/>
    <p:sldId id="327" r:id="rId7"/>
  </p:sldIdLst>
  <p:sldSz cx="9144000" cy="6858000" type="screen4x3"/>
  <p:notesSz cx="6858000" cy="9144000"/>
  <p:custDataLst>
    <p:tags r:id="rId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3">
          <p15:clr>
            <a:srgbClr val="A4A3A4"/>
          </p15:clr>
        </p15:guide>
        <p15:guide id="2" pos="25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vsh561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512"/>
    <a:srgbClr val="00AB39"/>
    <a:srgbClr val="A12830"/>
    <a:srgbClr val="008000"/>
    <a:srgbClr val="FFC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509" autoAdjust="0"/>
    <p:restoredTop sz="89015" autoAdjust="0"/>
  </p:normalViewPr>
  <p:slideViewPr>
    <p:cSldViewPr>
      <p:cViewPr>
        <p:scale>
          <a:sx n="120" d="100"/>
          <a:sy n="120" d="100"/>
        </p:scale>
        <p:origin x="472" y="48"/>
      </p:cViewPr>
      <p:guideLst>
        <p:guide orient="horz" pos="113"/>
        <p:guide pos="25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tags" Target="tags/tag1.xml"/><Relationship Id="rId10" Type="http://schemas.openxmlformats.org/officeDocument/2006/relationships/commentAuthors" Target="commentAuthor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0"/>
            </a:lvl1pPr>
          </a:lstStyle>
          <a:p>
            <a:pPr>
              <a:defRPr/>
            </a:pPr>
            <a:fld id="{DF3E4026-F0F2-4C09-B7CF-8EFA2CD85CC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432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862A336-1E4E-4DB1-BC8D-43142412FA7F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/>
              <a:t>Template version: 11/20/2012, for PowerPoint 2007 &amp; 2010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1828800" y="6446838"/>
            <a:ext cx="54864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en-US" sz="1000" b="0" dirty="0"/>
              <a:t>Confidential</a:t>
            </a:r>
          </a:p>
        </p:txBody>
      </p:sp>
      <p:pic>
        <p:nvPicPr>
          <p:cNvPr id="5" name="Picture 21" descr="C1_Core_G_RGB_R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16063" y="588963"/>
            <a:ext cx="3784600" cy="1316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83" name="Rectangle 11"/>
          <p:cNvSpPr>
            <a:spLocks noGrp="1" noChangeArrowheads="1"/>
          </p:cNvSpPr>
          <p:nvPr>
            <p:ph type="ctrTitle"/>
          </p:nvPr>
        </p:nvSpPr>
        <p:spPr bwMode="auto">
          <a:xfrm>
            <a:off x="1438275" y="2428875"/>
            <a:ext cx="7400925" cy="950913"/>
          </a:xfrm>
        </p:spPr>
        <p:txBody>
          <a:bodyPr/>
          <a:lstStyle>
            <a:lvl1pPr>
              <a:spcBef>
                <a:spcPts val="0"/>
              </a:spcBef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084" name="Rectangle 1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438275" y="3657600"/>
            <a:ext cx="6400800" cy="2438400"/>
          </a:xfrm>
        </p:spPr>
        <p:txBody>
          <a:bodyPr/>
          <a:lstStyle>
            <a:lvl1pPr marL="0" indent="0">
              <a:buFontTx/>
              <a:buNone/>
              <a:defRPr sz="1600"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58863"/>
            <a:ext cx="4191000" cy="4960937"/>
          </a:xfrm>
        </p:spPr>
        <p:txBody>
          <a:bodyPr/>
          <a:lstStyle>
            <a:lvl1pPr>
              <a:spcBef>
                <a:spcPts val="0"/>
              </a:spcBef>
              <a:defRPr sz="1600"/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200"/>
            </a:lvl3pPr>
            <a:lvl4pPr>
              <a:spcBef>
                <a:spcPts val="0"/>
              </a:spcBef>
              <a:defRPr sz="1200"/>
            </a:lvl4pPr>
            <a:lvl5pPr>
              <a:spcBef>
                <a:spcPts val="0"/>
              </a:spcBef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58863"/>
            <a:ext cx="4191000" cy="4960937"/>
          </a:xfrm>
        </p:spPr>
        <p:txBody>
          <a:bodyPr/>
          <a:lstStyle>
            <a:lvl1pPr>
              <a:spcBef>
                <a:spcPts val="0"/>
              </a:spcBef>
              <a:defRPr sz="1600"/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200"/>
            </a:lvl3pPr>
            <a:lvl4pPr>
              <a:spcBef>
                <a:spcPts val="0"/>
              </a:spcBef>
              <a:defRPr sz="1200"/>
            </a:lvl4pPr>
            <a:lvl5pPr>
              <a:spcBef>
                <a:spcPts val="0"/>
              </a:spcBef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Grp="1" noChangeArrowheads="1"/>
          </p:cNvSpPr>
          <p:nvPr>
            <p:ph type="title"/>
          </p:nvPr>
        </p:nvSpPr>
        <p:spPr bwMode="gray">
          <a:xfrm>
            <a:off x="304800" y="76200"/>
            <a:ext cx="8534400" cy="703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gray">
          <a:xfrm>
            <a:off x="304800" y="1058863"/>
            <a:ext cx="8534400" cy="4960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gray">
          <a:xfrm>
            <a:off x="8501063" y="6446838"/>
            <a:ext cx="414337" cy="244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0" hangingPunct="0">
              <a:defRPr/>
            </a:pPr>
            <a:fld id="{7FF9A1F4-64AA-44F0-9CF9-9F4BF196AB76}" type="slidenum">
              <a:rPr lang="en-US" sz="1000" b="0"/>
              <a:pPr algn="r" eaLnBrk="0" hangingPunct="0">
                <a:defRPr/>
              </a:pPr>
              <a:t>‹#›</a:t>
            </a:fld>
            <a:endParaRPr lang="en-US" sz="1000" b="0" dirty="0"/>
          </a:p>
        </p:txBody>
      </p:sp>
      <p:sp>
        <p:nvSpPr>
          <p:cNvPr id="1036" name="Text Box 12"/>
          <p:cNvSpPr txBox="1">
            <a:spLocks noChangeArrowheads="1"/>
          </p:cNvSpPr>
          <p:nvPr/>
        </p:nvSpPr>
        <p:spPr bwMode="gray">
          <a:xfrm>
            <a:off x="1828800" y="6446838"/>
            <a:ext cx="54864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en-US" sz="1000" b="0" dirty="0"/>
              <a:t>Confidential</a:t>
            </a:r>
          </a:p>
        </p:txBody>
      </p:sp>
      <p:pic>
        <p:nvPicPr>
          <p:cNvPr id="1030" name="Picture 19" descr="C1_Core_G_RGB_R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04800" y="6370638"/>
            <a:ext cx="105092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58" r:id="rId3"/>
    <p:sldLayoutId id="2147483656" r:id="rId4"/>
    <p:sldLayoutId id="2147483662" r:id="rId5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9pPr>
    </p:titleStyle>
    <p:bodyStyle>
      <a:lvl1pPr marL="234950" indent="-234950" algn="l" rtl="0" eaLnBrk="1" fontAlgn="base" hangingPunct="1">
        <a:lnSpc>
          <a:spcPct val="120000"/>
        </a:lnSpc>
        <a:spcBef>
          <a:spcPts val="20"/>
        </a:spcBef>
        <a:spcAft>
          <a:spcPct val="0"/>
        </a:spcAft>
        <a:buChar char="•"/>
        <a:defRPr sz="1800" b="1">
          <a:solidFill>
            <a:schemeClr val="tx1"/>
          </a:solidFill>
          <a:latin typeface="+mn-lt"/>
          <a:ea typeface="+mn-ea"/>
          <a:cs typeface="+mn-cs"/>
        </a:defRPr>
      </a:lvl1pPr>
      <a:lvl2pPr marL="568325" indent="-219075" algn="l" rtl="0" eaLnBrk="1" fontAlgn="base" hangingPunct="1">
        <a:lnSpc>
          <a:spcPct val="120000"/>
        </a:lnSpc>
        <a:spcBef>
          <a:spcPts val="2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2pPr>
      <a:lvl3pPr marL="908050" indent="-215900" algn="l" rtl="0" eaLnBrk="1" fontAlgn="base" hangingPunct="1">
        <a:lnSpc>
          <a:spcPct val="120000"/>
        </a:lnSpc>
        <a:spcBef>
          <a:spcPts val="2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3pPr>
      <a:lvl4pPr marL="1257300" indent="-234950" algn="l" rtl="0" eaLnBrk="1" fontAlgn="base" hangingPunct="1">
        <a:lnSpc>
          <a:spcPct val="120000"/>
        </a:lnSpc>
        <a:spcBef>
          <a:spcPts val="20"/>
        </a:spcBef>
        <a:spcAft>
          <a:spcPct val="0"/>
        </a:spcAft>
        <a:buChar char="–"/>
        <a:defRPr sz="1200">
          <a:solidFill>
            <a:schemeClr val="tx1"/>
          </a:solidFill>
          <a:latin typeface="+mn-lt"/>
        </a:defRPr>
      </a:lvl4pPr>
      <a:lvl5pPr marL="1612900" indent="-241300" algn="l" rtl="0" eaLnBrk="1" fontAlgn="base" hangingPunct="1">
        <a:lnSpc>
          <a:spcPct val="120000"/>
        </a:lnSpc>
        <a:spcBef>
          <a:spcPts val="20"/>
        </a:spcBef>
        <a:spcAft>
          <a:spcPct val="0"/>
        </a:spcAft>
        <a:buChar char="•"/>
        <a:defRPr sz="1200">
          <a:solidFill>
            <a:schemeClr val="tx1"/>
          </a:solidFill>
          <a:latin typeface="+mn-lt"/>
        </a:defRPr>
      </a:lvl5pPr>
      <a:lvl6pPr marL="2070100" indent="-2413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har char="•"/>
        <a:defRPr sz="1200">
          <a:solidFill>
            <a:schemeClr val="tx1"/>
          </a:solidFill>
          <a:latin typeface="+mn-lt"/>
        </a:defRPr>
      </a:lvl6pPr>
      <a:lvl7pPr marL="2527300" indent="-2413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har char="•"/>
        <a:defRPr sz="1200">
          <a:solidFill>
            <a:schemeClr val="tx1"/>
          </a:solidFill>
          <a:latin typeface="+mn-lt"/>
        </a:defRPr>
      </a:lvl7pPr>
      <a:lvl8pPr marL="2984500" indent="-2413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har char="•"/>
        <a:defRPr sz="1200">
          <a:solidFill>
            <a:schemeClr val="tx1"/>
          </a:solidFill>
          <a:latin typeface="+mn-lt"/>
        </a:defRPr>
      </a:lvl8pPr>
      <a:lvl9pPr marL="3441700" indent="-2413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3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Lesson </a:t>
            </a:r>
            <a:r>
              <a:rPr lang="en-US" dirty="0"/>
              <a:t>3</a:t>
            </a:r>
            <a:r>
              <a:rPr lang="en-US" dirty="0" smtClean="0"/>
              <a:t>: Creating the left column</a:t>
            </a:r>
            <a:endParaRPr lang="en-US" dirty="0"/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438275" y="3886200"/>
            <a:ext cx="6400800" cy="1752600"/>
          </a:xfrm>
        </p:spPr>
        <p:txBody>
          <a:bodyPr/>
          <a:lstStyle/>
          <a:p>
            <a:endParaRPr lang="en-US" dirty="0"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533901" y="4512623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First, lets make our header bigger</a:t>
            </a:r>
          </a:p>
          <a:p>
            <a:r>
              <a:rPr lang="en-US" dirty="0" smtClean="0"/>
              <a:t>Surround the Column 1 text in &lt;h1&gt; tags like below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Your website will now look like this</a:t>
            </a:r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828800"/>
            <a:ext cx="4356100" cy="546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7" y="2698855"/>
            <a:ext cx="9144000" cy="44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225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Lets add an image that will be the icon that you click</a:t>
            </a:r>
          </a:p>
          <a:p>
            <a:r>
              <a:rPr lang="en-US" dirty="0" smtClean="0"/>
              <a:t>To add an image, replace “./</a:t>
            </a:r>
            <a:r>
              <a:rPr lang="en-US" dirty="0" err="1" smtClean="0"/>
              <a:t>circle.png</a:t>
            </a:r>
            <a:r>
              <a:rPr lang="en-US" dirty="0" smtClean="0"/>
              <a:t>” with your own image, in the same folder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209800"/>
            <a:ext cx="4991100" cy="24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7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website should now look like this:</a:t>
            </a:r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0200"/>
            <a:ext cx="9144000" cy="31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454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circle is way too big</a:t>
            </a:r>
          </a:p>
          <a:p>
            <a:r>
              <a:rPr lang="en-US" dirty="0" smtClean="0"/>
              <a:t>In order to do this, we need to add a class tag to the circle like below</a:t>
            </a:r>
          </a:p>
          <a:p>
            <a:endParaRPr lang="en-US" dirty="0" smtClean="0"/>
          </a:p>
          <a:p>
            <a:r>
              <a:rPr lang="en-US" dirty="0" smtClean="0"/>
              <a:t>We can set a size for the circle with </a:t>
            </a:r>
            <a:r>
              <a:rPr lang="en-US" dirty="0" err="1" smtClean="0"/>
              <a:t>css</a:t>
            </a:r>
            <a:endParaRPr lang="en-US" dirty="0" smtClean="0"/>
          </a:p>
          <a:p>
            <a:r>
              <a:rPr lang="en-US" dirty="0" smtClean="0"/>
              <a:t>In the </a:t>
            </a:r>
            <a:r>
              <a:rPr lang="en-US" dirty="0" err="1" smtClean="0"/>
              <a:t>style.css</a:t>
            </a:r>
            <a:r>
              <a:rPr lang="en-US" dirty="0" smtClean="0"/>
              <a:t> file add the section below at the bottom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And now your circle is smaller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752600"/>
            <a:ext cx="5715000" cy="3154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761751"/>
            <a:ext cx="2819400" cy="124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6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your website should like this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6654"/>
            <a:ext cx="9144000" cy="200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51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  <p:tag name="_AMO_REPORTCONTROLSVISIBLE" val="Empty"/>
</p:tagLst>
</file>

<file path=ppt/theme/theme1.xml><?xml version="1.0" encoding="utf-8"?>
<a:theme xmlns:a="http://schemas.openxmlformats.org/drawingml/2006/main" name="Blank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3A6F"/>
      </a:accent1>
      <a:accent2>
        <a:srgbClr val="00AB39"/>
      </a:accent2>
      <a:accent3>
        <a:srgbClr val="A12830"/>
      </a:accent3>
      <a:accent4>
        <a:srgbClr val="FFE512"/>
      </a:accent4>
      <a:accent5>
        <a:srgbClr val="C41E99"/>
      </a:accent5>
      <a:accent6>
        <a:srgbClr val="FF5C00"/>
      </a:accent6>
      <a:hlink>
        <a:srgbClr val="003A6F"/>
      </a:hlink>
      <a:folHlink>
        <a:srgbClr val="A12830"/>
      </a:folHlink>
    </a:clrScheme>
    <a:fontScheme name="blan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AB39"/>
        </a:accent1>
        <a:accent2>
          <a:srgbClr val="FFCE00"/>
        </a:accent2>
        <a:accent3>
          <a:srgbClr val="FFFFFF"/>
        </a:accent3>
        <a:accent4>
          <a:srgbClr val="000000"/>
        </a:accent4>
        <a:accent5>
          <a:srgbClr val="AAD2AE"/>
        </a:accent5>
        <a:accent6>
          <a:srgbClr val="E7BA00"/>
        </a:accent6>
        <a:hlink>
          <a:srgbClr val="003A6F"/>
        </a:hlink>
        <a:folHlink>
          <a:srgbClr val="A1283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AB39"/>
        </a:accent1>
        <a:accent2>
          <a:srgbClr val="FFE512"/>
        </a:accent2>
        <a:accent3>
          <a:srgbClr val="FFFFFF"/>
        </a:accent3>
        <a:accent4>
          <a:srgbClr val="000000"/>
        </a:accent4>
        <a:accent5>
          <a:srgbClr val="AAD2AE"/>
        </a:accent5>
        <a:accent6>
          <a:srgbClr val="E7CF0F"/>
        </a:accent6>
        <a:hlink>
          <a:srgbClr val="003A6F"/>
        </a:hlink>
        <a:folHlink>
          <a:srgbClr val="A1283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sson2" id="{98CB6C89-9DF8-B34F-8583-0316632B7738}" vid="{98FDA23B-098E-D849-A84E-1BE638D40A0B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lesson2</Template>
  <TotalTime>113</TotalTime>
  <Words>147</Words>
  <Application>Microsoft Macintosh PowerPoint</Application>
  <PresentationFormat>On-screen Show (4:3)</PresentationFormat>
  <Paragraphs>40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Blank</vt:lpstr>
      <vt:lpstr>Lesson 3: Creating the left column</vt:lpstr>
      <vt:lpstr>HTML</vt:lpstr>
      <vt:lpstr>HTML</vt:lpstr>
      <vt:lpstr>HTML continued</vt:lpstr>
      <vt:lpstr>HTML continued</vt:lpstr>
      <vt:lpstr>HTML continued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3: Creating the template</dc:title>
  <dc:creator>Yim, Benjamin</dc:creator>
  <cp:lastModifiedBy>Li, Zhijian</cp:lastModifiedBy>
  <cp:revision>19</cp:revision>
  <dcterms:created xsi:type="dcterms:W3CDTF">2017-07-10T16:40:20Z</dcterms:created>
  <dcterms:modified xsi:type="dcterms:W3CDTF">2017-07-10T18:35:25Z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Classification Level">
    <vt:lpwstr>Personal</vt:lpwstr>
  </property>
</Properties>
</file>

<file path=docProps/thumbnail.jpeg>
</file>